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0F3AB9-260A-BD29-558F-AC5C83E496AA}" name="Stroup, Peter" initials="SP" userId="S::10195353@id.ohio.gov::26d460de-c758-4f0d-9b5b-cc3ce41344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0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337A1-6FFC-420E-8D22-B4E33CEEDE84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15D2AC-033B-4B0A-B199-7C3E8D51F9AF}">
      <dgm:prSet phldrT="[Text]"/>
      <dgm:spPr/>
      <dgm:t>
        <a:bodyPr/>
        <a:lstStyle/>
        <a:p>
          <a:pPr>
            <a:buNone/>
          </a:pPr>
          <a:r>
            <a:rPr lang="en-US" dirty="0"/>
            <a:t>Begin ODM Enrollment Profile Update</a:t>
          </a:r>
        </a:p>
      </dgm:t>
    </dgm:pt>
    <dgm:pt modelId="{C1E9B645-F7F8-4666-96CB-BE4E9CAEE696}" type="parTrans" cxnId="{FC8086C5-1C7C-40C2-BAF3-BBEDC167BA63}">
      <dgm:prSet/>
      <dgm:spPr/>
      <dgm:t>
        <a:bodyPr/>
        <a:lstStyle/>
        <a:p>
          <a:endParaRPr lang="en-US"/>
        </a:p>
      </dgm:t>
    </dgm:pt>
    <dgm:pt modelId="{5BF96E2D-FE2F-4D67-A7D5-94C4EE0C5507}" type="sibTrans" cxnId="{FC8086C5-1C7C-40C2-BAF3-BBEDC167BA63}">
      <dgm:prSet/>
      <dgm:spPr/>
      <dgm:t>
        <a:bodyPr/>
        <a:lstStyle/>
        <a:p>
          <a:endParaRPr lang="en-US"/>
        </a:p>
      </dgm:t>
    </dgm:pt>
    <dgm:pt modelId="{99AA13E0-1408-4998-8659-7B8DCEDD02A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Begin ODM application</a:t>
          </a:r>
        </a:p>
      </dgm:t>
    </dgm:pt>
    <dgm:pt modelId="{ED1C44DD-7C5A-407D-8A10-5331A841C0E9}" type="parTrans" cxnId="{714A5065-8B8B-412E-A6FD-AE2E62E72432}">
      <dgm:prSet/>
      <dgm:spPr/>
      <dgm:t>
        <a:bodyPr/>
        <a:lstStyle/>
        <a:p>
          <a:endParaRPr lang="en-US"/>
        </a:p>
      </dgm:t>
    </dgm:pt>
    <dgm:pt modelId="{EAA8A1C7-ACDE-42A2-855F-0718C53B7CCB}" type="sibTrans" cxnId="{714A5065-8B8B-412E-A6FD-AE2E62E72432}">
      <dgm:prSet/>
      <dgm:spPr/>
      <dgm:t>
        <a:bodyPr/>
        <a:lstStyle/>
        <a:p>
          <a:endParaRPr lang="en-US"/>
        </a:p>
      </dgm:t>
    </dgm:pt>
    <dgm:pt modelId="{94317CFF-A70B-4BBE-8499-12DDE508E295}">
      <dgm:prSet phldrT="[Text]"/>
      <dgm:spPr/>
      <dgm:t>
        <a:bodyPr/>
        <a:lstStyle/>
        <a:p>
          <a:pPr>
            <a:buNone/>
          </a:pPr>
          <a:r>
            <a:rPr lang="en-US" dirty="0"/>
            <a:t>Begin DODD Enrollment Profile Update</a:t>
          </a:r>
        </a:p>
      </dgm:t>
    </dgm:pt>
    <dgm:pt modelId="{C17BA4D4-34D4-4E52-BE7F-5A98EA7B2D16}" type="parTrans" cxnId="{C048D1F5-216F-4BD3-A1C7-64C40E449789}">
      <dgm:prSet/>
      <dgm:spPr/>
      <dgm:t>
        <a:bodyPr/>
        <a:lstStyle/>
        <a:p>
          <a:endParaRPr lang="en-US"/>
        </a:p>
      </dgm:t>
    </dgm:pt>
    <dgm:pt modelId="{0AE9B16B-B723-423A-BA27-41F0FF403A2F}" type="sibTrans" cxnId="{C048D1F5-216F-4BD3-A1C7-64C40E449789}">
      <dgm:prSet/>
      <dgm:spPr/>
      <dgm:t>
        <a:bodyPr/>
        <a:lstStyle/>
        <a:p>
          <a:endParaRPr lang="en-US"/>
        </a:p>
      </dgm:t>
    </dgm:pt>
    <dgm:pt modelId="{FFDF4513-3378-4668-AEE3-F9C202ECD142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Route to PSM Provider Home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gm:t>
    </dgm:pt>
    <dgm:pt modelId="{DFD4B012-54DA-483A-A389-485C7D012BD9}" type="parTrans" cxnId="{78FFD5BC-E39D-4D08-B440-72C9914B7820}">
      <dgm:prSet/>
      <dgm:spPr/>
      <dgm:t>
        <a:bodyPr/>
        <a:lstStyle/>
        <a:p>
          <a:endParaRPr lang="en-US"/>
        </a:p>
      </dgm:t>
    </dgm:pt>
    <dgm:pt modelId="{2C7020D2-9BB4-4354-B7EC-4C293ABBD1C0}" type="sibTrans" cxnId="{78FFD5BC-E39D-4D08-B440-72C9914B7820}">
      <dgm:prSet/>
      <dgm:spPr/>
      <dgm:t>
        <a:bodyPr/>
        <a:lstStyle/>
        <a:p>
          <a:endParaRPr lang="en-US"/>
        </a:p>
      </dgm:t>
    </dgm:pt>
    <dgm:pt modelId="{8A018DA6-61A8-4D35-94B2-8E45C777DB01}">
      <dgm:prSet phldrT="[Text]"/>
      <dgm:spPr/>
      <dgm:t>
        <a:bodyPr/>
        <a:lstStyle/>
        <a:p>
          <a:pPr>
            <a:buNone/>
          </a:pPr>
          <a:r>
            <a:rPr lang="en-US" dirty="0"/>
            <a:t>Add ODA Services</a:t>
          </a:r>
        </a:p>
      </dgm:t>
    </dgm:pt>
    <dgm:pt modelId="{2A16419B-4C4C-438C-9AF7-BCD69753C0DC}" type="parTrans" cxnId="{20261988-11FF-4BD4-9A2D-8AC5F095BAFA}">
      <dgm:prSet/>
      <dgm:spPr/>
      <dgm:t>
        <a:bodyPr/>
        <a:lstStyle/>
        <a:p>
          <a:endParaRPr lang="en-US"/>
        </a:p>
      </dgm:t>
    </dgm:pt>
    <dgm:pt modelId="{AAEF1A56-0AC7-4007-AD83-B2D3AD4A99BB}" type="sibTrans" cxnId="{20261988-11FF-4BD4-9A2D-8AC5F095BAFA}">
      <dgm:prSet/>
      <dgm:spPr/>
      <dgm:t>
        <a:bodyPr/>
        <a:lstStyle/>
        <a:p>
          <a:endParaRPr lang="en-US"/>
        </a:p>
      </dgm:t>
    </dgm:pt>
    <dgm:pt modelId="{359F8AF1-2E9E-4F7D-A7BB-AF34C75ACD6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To apply for ODA certification</a:t>
          </a:r>
        </a:p>
      </dgm:t>
    </dgm:pt>
    <dgm:pt modelId="{6B9BC3A6-750E-4083-86E3-0F7A63AAF4D5}" type="parTrans" cxnId="{A0F04418-618B-4995-888D-D0CB1246CD78}">
      <dgm:prSet/>
      <dgm:spPr/>
      <dgm:t>
        <a:bodyPr/>
        <a:lstStyle/>
        <a:p>
          <a:endParaRPr lang="en-US"/>
        </a:p>
      </dgm:t>
    </dgm:pt>
    <dgm:pt modelId="{187C9ADE-FEB0-4478-9744-68FFBEDC1BA8}" type="sibTrans" cxnId="{A0F04418-618B-4995-888D-D0CB1246CD78}">
      <dgm:prSet/>
      <dgm:spPr/>
      <dgm:t>
        <a:bodyPr/>
        <a:lstStyle/>
        <a:p>
          <a:endParaRPr lang="en-US"/>
        </a:p>
      </dgm:t>
    </dgm:pt>
    <dgm:pt modelId="{9F5BCF80-5AA9-412A-A31E-63231614D145}">
      <dgm:prSet phldrT="[Text]"/>
      <dgm:spPr/>
      <dgm:t>
        <a:bodyPr/>
        <a:lstStyle/>
        <a:p>
          <a:endParaRPr lang="en-US" dirty="0"/>
        </a:p>
      </dgm:t>
    </dgm:pt>
    <dgm:pt modelId="{4B986D17-BCC4-4F14-B734-A920B90B027F}" type="parTrans" cxnId="{504E0F81-E993-46A0-9F58-E43E640A7DE0}">
      <dgm:prSet/>
      <dgm:spPr/>
      <dgm:t>
        <a:bodyPr/>
        <a:lstStyle/>
        <a:p>
          <a:endParaRPr lang="en-US"/>
        </a:p>
      </dgm:t>
    </dgm:pt>
    <dgm:pt modelId="{203ED7C6-BACC-4AD1-B84B-27BD5F51BE75}" type="sibTrans" cxnId="{504E0F81-E993-46A0-9F58-E43E640A7DE0}">
      <dgm:prSet/>
      <dgm:spPr/>
      <dgm:t>
        <a:bodyPr/>
        <a:lstStyle/>
        <a:p>
          <a:endParaRPr lang="en-US"/>
        </a:p>
      </dgm:t>
    </dgm:pt>
    <dgm:pt modelId="{B63F0D52-80D0-4D5F-A19B-04BA9BE583A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Make changes to the addresses except Billing and Payment</a:t>
          </a:r>
        </a:p>
      </dgm:t>
    </dgm:pt>
    <dgm:pt modelId="{69DA0183-9F34-4B35-95BB-F91D2E8E9975}" type="parTrans" cxnId="{A55CB56D-1CF8-4C59-85D7-10874F08C2B7}">
      <dgm:prSet/>
      <dgm:spPr/>
      <dgm:t>
        <a:bodyPr/>
        <a:lstStyle/>
        <a:p>
          <a:endParaRPr lang="en-US"/>
        </a:p>
      </dgm:t>
    </dgm:pt>
    <dgm:pt modelId="{3C5CF274-9DC2-486D-9DB5-7BA9FA39EB10}" type="sibTrans" cxnId="{A55CB56D-1CF8-4C59-85D7-10874F08C2B7}">
      <dgm:prSet/>
      <dgm:spPr/>
      <dgm:t>
        <a:bodyPr/>
        <a:lstStyle/>
        <a:p>
          <a:endParaRPr lang="en-US"/>
        </a:p>
      </dgm:t>
    </dgm:pt>
    <dgm:pt modelId="{F8DE5BE9-C11E-4E5A-A3B1-ED7754BEDA48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Complete any DODD contract update (Billing and Payment Addresses)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gm:t>
    </dgm:pt>
    <dgm:pt modelId="{2F43AAC6-1BD2-4C8F-BD02-260BB7FB60C5}" type="parTrans" cxnId="{FDA73AF0-013F-48B6-A51B-EE8235AE7B6C}">
      <dgm:prSet/>
      <dgm:spPr/>
      <dgm:t>
        <a:bodyPr/>
        <a:lstStyle/>
        <a:p>
          <a:endParaRPr lang="en-US"/>
        </a:p>
      </dgm:t>
    </dgm:pt>
    <dgm:pt modelId="{ACA7F832-E0F0-4009-9178-630A01DC6C35}" type="sibTrans" cxnId="{FDA73AF0-013F-48B6-A51B-EE8235AE7B6C}">
      <dgm:prSet/>
      <dgm:spPr/>
      <dgm:t>
        <a:bodyPr/>
        <a:lstStyle/>
        <a:p>
          <a:endParaRPr lang="en-US"/>
        </a:p>
      </dgm:t>
    </dgm:pt>
    <dgm:pt modelId="{F60FE7D5-953A-44B0-8769-E5E068D9C58E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Add DODD certification to an SSA provider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gm:t>
    </dgm:pt>
    <dgm:pt modelId="{369F0476-7CCD-4346-A106-3F3B4E0602B4}" type="parTrans" cxnId="{46E46ADE-3E13-4B33-9B91-520BAFD0D26D}">
      <dgm:prSet/>
      <dgm:spPr/>
      <dgm:t>
        <a:bodyPr/>
        <a:lstStyle/>
        <a:p>
          <a:endParaRPr lang="en-US"/>
        </a:p>
      </dgm:t>
    </dgm:pt>
    <dgm:pt modelId="{0352A273-4EA6-4230-9F19-84A4382B22AB}" type="sibTrans" cxnId="{46E46ADE-3E13-4B33-9B91-520BAFD0D26D}">
      <dgm:prSet/>
      <dgm:spPr/>
      <dgm:t>
        <a:bodyPr/>
        <a:lstStyle/>
        <a:p>
          <a:endParaRPr lang="en-US"/>
        </a:p>
      </dgm:t>
    </dgm:pt>
    <dgm:pt modelId="{2C0B874C-F201-4C17-92BE-BB78A1B03154}">
      <dgm:prSet/>
      <dgm:spPr/>
      <dgm:t>
        <a:bodyPr/>
        <a:lstStyle/>
        <a:p>
          <a:r>
            <a:rPr lang="en-US"/>
            <a:t>Edit Key Provider Identifiers</a:t>
          </a:r>
          <a:endParaRPr lang="en-US" dirty="0"/>
        </a:p>
      </dgm:t>
    </dgm:pt>
    <dgm:pt modelId="{320B665C-F5D1-4C5F-9C0C-1CBEA8B63145}" type="parTrans" cxnId="{197EB9F7-19FD-4B9E-8411-65ADBC5E6D70}">
      <dgm:prSet/>
      <dgm:spPr/>
      <dgm:t>
        <a:bodyPr/>
        <a:lstStyle/>
        <a:p>
          <a:endParaRPr lang="en-US"/>
        </a:p>
      </dgm:t>
    </dgm:pt>
    <dgm:pt modelId="{3E123C13-B207-4920-897C-781E1A60128F}" type="sibTrans" cxnId="{197EB9F7-19FD-4B9E-8411-65ADBC5E6D70}">
      <dgm:prSet/>
      <dgm:spPr/>
      <dgm:t>
        <a:bodyPr/>
        <a:lstStyle/>
        <a:p>
          <a:endParaRPr lang="en-US"/>
        </a:p>
      </dgm:t>
    </dgm:pt>
    <dgm:pt modelId="{2024DD40-CC52-4CAF-B5FD-11717080B60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/>
            <a:t>ODM changes</a:t>
          </a:r>
          <a:endParaRPr lang="en-US" dirty="0"/>
        </a:p>
      </dgm:t>
    </dgm:pt>
    <dgm:pt modelId="{7BDD6466-DC88-4411-9109-47C61E0195E5}" type="parTrans" cxnId="{DA34052C-6D23-44C6-B386-D58C26392CD2}">
      <dgm:prSet/>
      <dgm:spPr/>
      <dgm:t>
        <a:bodyPr/>
        <a:lstStyle/>
        <a:p>
          <a:endParaRPr lang="en-US"/>
        </a:p>
      </dgm:t>
    </dgm:pt>
    <dgm:pt modelId="{4637620B-0052-43CF-A809-F74FEC149E11}" type="sibTrans" cxnId="{DA34052C-6D23-44C6-B386-D58C26392CD2}">
      <dgm:prSet/>
      <dgm:spPr/>
      <dgm:t>
        <a:bodyPr/>
        <a:lstStyle/>
        <a:p>
          <a:endParaRPr lang="en-US"/>
        </a:p>
      </dgm:t>
    </dgm:pt>
    <dgm:pt modelId="{A3594610-A143-4335-B811-C9D84687F50F}">
      <dgm:prSet/>
      <dgm:spPr/>
      <dgm:t>
        <a:bodyPr/>
        <a:lstStyle/>
        <a:p>
          <a:r>
            <a:rPr lang="en-US"/>
            <a:t>Request Disenrollment</a:t>
          </a:r>
          <a:endParaRPr lang="en-US" dirty="0"/>
        </a:p>
      </dgm:t>
    </dgm:pt>
    <dgm:pt modelId="{1F8B7993-65F9-4A35-8302-2DF48199911A}" type="parTrans" cxnId="{05E49825-7D39-4B11-8E58-FCA262FB2EAE}">
      <dgm:prSet/>
      <dgm:spPr/>
      <dgm:t>
        <a:bodyPr/>
        <a:lstStyle/>
        <a:p>
          <a:endParaRPr lang="en-US"/>
        </a:p>
      </dgm:t>
    </dgm:pt>
    <dgm:pt modelId="{817D70E1-340B-43B5-B050-389CEA805220}" type="sibTrans" cxnId="{05E49825-7D39-4B11-8E58-FCA262FB2EAE}">
      <dgm:prSet/>
      <dgm:spPr/>
      <dgm:t>
        <a:bodyPr/>
        <a:lstStyle/>
        <a:p>
          <a:endParaRPr lang="en-US"/>
        </a:p>
      </dgm:t>
    </dgm:pt>
    <dgm:pt modelId="{9E3F8EE6-9793-4D03-9193-66020B1C85B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/>
            <a:t>Removal of MPN/Medicaid ID and all certifications</a:t>
          </a:r>
          <a:endParaRPr lang="en-US" dirty="0"/>
        </a:p>
      </dgm:t>
    </dgm:pt>
    <dgm:pt modelId="{A8859262-46D7-4A21-8002-8174AA2EF7FD}" type="parTrans" cxnId="{4B527590-DC74-4615-B59D-BA83AF5C10CD}">
      <dgm:prSet/>
      <dgm:spPr/>
      <dgm:t>
        <a:bodyPr/>
        <a:lstStyle/>
        <a:p>
          <a:endParaRPr lang="en-US"/>
        </a:p>
      </dgm:t>
    </dgm:pt>
    <dgm:pt modelId="{40EF01A5-760E-49A9-8CA9-F6AA94F54172}" type="sibTrans" cxnId="{4B527590-DC74-4615-B59D-BA83AF5C10CD}">
      <dgm:prSet/>
      <dgm:spPr/>
      <dgm:t>
        <a:bodyPr/>
        <a:lstStyle/>
        <a:p>
          <a:endParaRPr lang="en-US"/>
        </a:p>
      </dgm:t>
    </dgm:pt>
    <dgm:pt modelId="{D423A380-C884-4BE0-BFC7-B8AABF2F4F1C}" type="pres">
      <dgm:prSet presAssocID="{CFB337A1-6FFC-420E-8D22-B4E33CEEDE84}" presName="Name0" presStyleCnt="0">
        <dgm:presLayoutVars>
          <dgm:dir/>
          <dgm:animLvl val="lvl"/>
          <dgm:resizeHandles val="exact"/>
        </dgm:presLayoutVars>
      </dgm:prSet>
      <dgm:spPr/>
    </dgm:pt>
    <dgm:pt modelId="{A5803818-B63F-4A2B-A3C0-5E49E8B60652}" type="pres">
      <dgm:prSet presAssocID="{A415D2AC-033B-4B0A-B199-7C3E8D51F9AF}" presName="composite" presStyleCnt="0"/>
      <dgm:spPr/>
    </dgm:pt>
    <dgm:pt modelId="{AF36D64B-F742-48BC-A5E4-673648ABC837}" type="pres">
      <dgm:prSet presAssocID="{A415D2AC-033B-4B0A-B199-7C3E8D51F9A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5E84467-D6C0-4F2D-9EE7-A6C0BE155597}" type="pres">
      <dgm:prSet presAssocID="{A415D2AC-033B-4B0A-B199-7C3E8D51F9AF}" presName="desTx" presStyleLbl="alignAccFollowNode1" presStyleIdx="0" presStyleCnt="5">
        <dgm:presLayoutVars>
          <dgm:bulletEnabled val="1"/>
        </dgm:presLayoutVars>
      </dgm:prSet>
      <dgm:spPr/>
    </dgm:pt>
    <dgm:pt modelId="{4F0DE6AA-98B4-45C2-A41F-426A837A6737}" type="pres">
      <dgm:prSet presAssocID="{5BF96E2D-FE2F-4D67-A7D5-94C4EE0C5507}" presName="space" presStyleCnt="0"/>
      <dgm:spPr/>
    </dgm:pt>
    <dgm:pt modelId="{52E1DB17-899E-4D94-ABFF-8C8186816EED}" type="pres">
      <dgm:prSet presAssocID="{94317CFF-A70B-4BBE-8499-12DDE508E295}" presName="composite" presStyleCnt="0"/>
      <dgm:spPr/>
    </dgm:pt>
    <dgm:pt modelId="{13F6EAFE-E423-4EDF-91B2-29E500E4642A}" type="pres">
      <dgm:prSet presAssocID="{94317CFF-A70B-4BBE-8499-12DDE508E29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BF0C798-1390-4A81-A3B1-99EC8E739C4A}" type="pres">
      <dgm:prSet presAssocID="{94317CFF-A70B-4BBE-8499-12DDE508E295}" presName="desTx" presStyleLbl="alignAccFollowNode1" presStyleIdx="1" presStyleCnt="5">
        <dgm:presLayoutVars>
          <dgm:bulletEnabled val="1"/>
        </dgm:presLayoutVars>
      </dgm:prSet>
      <dgm:spPr/>
    </dgm:pt>
    <dgm:pt modelId="{6FF058BF-23DE-40A7-9D4B-9F5B0BC16691}" type="pres">
      <dgm:prSet presAssocID="{0AE9B16B-B723-423A-BA27-41F0FF403A2F}" presName="space" presStyleCnt="0"/>
      <dgm:spPr/>
    </dgm:pt>
    <dgm:pt modelId="{A04E7EF2-A81D-40A0-8C34-D636F5D28AAA}" type="pres">
      <dgm:prSet presAssocID="{8A018DA6-61A8-4D35-94B2-8E45C777DB01}" presName="composite" presStyleCnt="0"/>
      <dgm:spPr/>
    </dgm:pt>
    <dgm:pt modelId="{63F6F0A2-1E5F-446B-930D-6C32B9560F43}" type="pres">
      <dgm:prSet presAssocID="{8A018DA6-61A8-4D35-94B2-8E45C777DB0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F681AAD-0D43-40DD-AB96-D3F92ACA57E8}" type="pres">
      <dgm:prSet presAssocID="{8A018DA6-61A8-4D35-94B2-8E45C777DB01}" presName="desTx" presStyleLbl="alignAccFollowNode1" presStyleIdx="2" presStyleCnt="5">
        <dgm:presLayoutVars>
          <dgm:bulletEnabled val="1"/>
        </dgm:presLayoutVars>
      </dgm:prSet>
      <dgm:spPr/>
    </dgm:pt>
    <dgm:pt modelId="{7FB954EB-7A45-4D59-AAD7-03C2101847CA}" type="pres">
      <dgm:prSet presAssocID="{AAEF1A56-0AC7-4007-AD83-B2D3AD4A99BB}" presName="space" presStyleCnt="0"/>
      <dgm:spPr/>
    </dgm:pt>
    <dgm:pt modelId="{BC3AC0E3-CEEF-4216-B2C6-A3031BE0AC70}" type="pres">
      <dgm:prSet presAssocID="{2C0B874C-F201-4C17-92BE-BB78A1B03154}" presName="composite" presStyleCnt="0"/>
      <dgm:spPr/>
    </dgm:pt>
    <dgm:pt modelId="{B6225068-3973-4CB9-A577-4083B2527AF3}" type="pres">
      <dgm:prSet presAssocID="{2C0B874C-F201-4C17-92BE-BB78A1B0315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7DB29B2-C733-4BF0-A42B-4E7AAE4249E3}" type="pres">
      <dgm:prSet presAssocID="{2C0B874C-F201-4C17-92BE-BB78A1B03154}" presName="desTx" presStyleLbl="alignAccFollowNode1" presStyleIdx="3" presStyleCnt="5">
        <dgm:presLayoutVars>
          <dgm:bulletEnabled val="1"/>
        </dgm:presLayoutVars>
      </dgm:prSet>
      <dgm:spPr/>
    </dgm:pt>
    <dgm:pt modelId="{55468968-8AEF-4195-A733-8BF4A976229F}" type="pres">
      <dgm:prSet presAssocID="{3E123C13-B207-4920-897C-781E1A60128F}" presName="space" presStyleCnt="0"/>
      <dgm:spPr/>
    </dgm:pt>
    <dgm:pt modelId="{ED001625-3299-425C-B82B-D55EF3C71D39}" type="pres">
      <dgm:prSet presAssocID="{A3594610-A143-4335-B811-C9D84687F50F}" presName="composite" presStyleCnt="0"/>
      <dgm:spPr/>
    </dgm:pt>
    <dgm:pt modelId="{68559B97-D498-49DB-91AC-1728BE4D7A22}" type="pres">
      <dgm:prSet presAssocID="{A3594610-A143-4335-B811-C9D84687F50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8FBBA09-8F52-4A33-8638-4354B87597FB}" type="pres">
      <dgm:prSet presAssocID="{A3594610-A143-4335-B811-C9D84687F50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005DE01-83BB-4C56-AC18-350532954466}" type="presOf" srcId="{F60FE7D5-953A-44B0-8769-E5E068D9C58E}" destId="{CBF0C798-1390-4A81-A3B1-99EC8E739C4A}" srcOrd="0" destOrd="2" presId="urn:microsoft.com/office/officeart/2005/8/layout/hList1"/>
    <dgm:cxn modelId="{21977E05-C0B3-43E0-907F-AFF28D762539}" type="presOf" srcId="{99AA13E0-1408-4998-8659-7B8DCEDD02A1}" destId="{55E84467-D6C0-4F2D-9EE7-A6C0BE155597}" srcOrd="0" destOrd="0" presId="urn:microsoft.com/office/officeart/2005/8/layout/hList1"/>
    <dgm:cxn modelId="{20117F15-970E-4FA1-A2F0-918E16114339}" type="presOf" srcId="{B63F0D52-80D0-4D5F-A19B-04BA9BE583AD}" destId="{55E84467-D6C0-4F2D-9EE7-A6C0BE155597}" srcOrd="0" destOrd="1" presId="urn:microsoft.com/office/officeart/2005/8/layout/hList1"/>
    <dgm:cxn modelId="{A0F04418-618B-4995-888D-D0CB1246CD78}" srcId="{8A018DA6-61A8-4D35-94B2-8E45C777DB01}" destId="{359F8AF1-2E9E-4F7D-A7BB-AF34C75ACD62}" srcOrd="0" destOrd="0" parTransId="{6B9BC3A6-750E-4083-86E3-0F7A63AAF4D5}" sibTransId="{187C9ADE-FEB0-4478-9744-68FFBEDC1BA8}"/>
    <dgm:cxn modelId="{05E49825-7D39-4B11-8E58-FCA262FB2EAE}" srcId="{CFB337A1-6FFC-420E-8D22-B4E33CEEDE84}" destId="{A3594610-A143-4335-B811-C9D84687F50F}" srcOrd="4" destOrd="0" parTransId="{1F8B7993-65F9-4A35-8302-2DF48199911A}" sibTransId="{817D70E1-340B-43B5-B050-389CEA805220}"/>
    <dgm:cxn modelId="{DA34052C-6D23-44C6-B386-D58C26392CD2}" srcId="{2C0B874C-F201-4C17-92BE-BB78A1B03154}" destId="{2024DD40-CC52-4CAF-B5FD-11717080B60C}" srcOrd="0" destOrd="0" parTransId="{7BDD6466-DC88-4411-9109-47C61E0195E5}" sibTransId="{4637620B-0052-43CF-A809-F74FEC149E11}"/>
    <dgm:cxn modelId="{452D165B-5767-4B17-BBB4-4E71CABC3C22}" type="presOf" srcId="{FFDF4513-3378-4668-AEE3-F9C202ECD142}" destId="{CBF0C798-1390-4A81-A3B1-99EC8E739C4A}" srcOrd="0" destOrd="0" presId="urn:microsoft.com/office/officeart/2005/8/layout/hList1"/>
    <dgm:cxn modelId="{52368742-57F4-445F-A865-A9114D3C288C}" type="presOf" srcId="{9F5BCF80-5AA9-412A-A31E-63231614D145}" destId="{6F681AAD-0D43-40DD-AB96-D3F92ACA57E8}" srcOrd="0" destOrd="1" presId="urn:microsoft.com/office/officeart/2005/8/layout/hList1"/>
    <dgm:cxn modelId="{714A5065-8B8B-412E-A6FD-AE2E62E72432}" srcId="{A415D2AC-033B-4B0A-B199-7C3E8D51F9AF}" destId="{99AA13E0-1408-4998-8659-7B8DCEDD02A1}" srcOrd="0" destOrd="0" parTransId="{ED1C44DD-7C5A-407D-8A10-5331A841C0E9}" sibTransId="{EAA8A1C7-ACDE-42A2-855F-0718C53B7CCB}"/>
    <dgm:cxn modelId="{A55CB56D-1CF8-4C59-85D7-10874F08C2B7}" srcId="{A415D2AC-033B-4B0A-B199-7C3E8D51F9AF}" destId="{B63F0D52-80D0-4D5F-A19B-04BA9BE583AD}" srcOrd="1" destOrd="0" parTransId="{69DA0183-9F34-4B35-95BB-F91D2E8E9975}" sibTransId="{3C5CF274-9DC2-486D-9DB5-7BA9FA39EB10}"/>
    <dgm:cxn modelId="{972F4274-D41D-4507-AD76-554BD0928843}" type="presOf" srcId="{9E3F8EE6-9793-4D03-9193-66020B1C85BB}" destId="{B8FBBA09-8F52-4A33-8638-4354B87597FB}" srcOrd="0" destOrd="0" presId="urn:microsoft.com/office/officeart/2005/8/layout/hList1"/>
    <dgm:cxn modelId="{504E0F81-E993-46A0-9F58-E43E640A7DE0}" srcId="{8A018DA6-61A8-4D35-94B2-8E45C777DB01}" destId="{9F5BCF80-5AA9-412A-A31E-63231614D145}" srcOrd="1" destOrd="0" parTransId="{4B986D17-BCC4-4F14-B734-A920B90B027F}" sibTransId="{203ED7C6-BACC-4AD1-B84B-27BD5F51BE75}"/>
    <dgm:cxn modelId="{20261988-11FF-4BD4-9A2D-8AC5F095BAFA}" srcId="{CFB337A1-6FFC-420E-8D22-B4E33CEEDE84}" destId="{8A018DA6-61A8-4D35-94B2-8E45C777DB01}" srcOrd="2" destOrd="0" parTransId="{2A16419B-4C4C-438C-9AF7-BCD69753C0DC}" sibTransId="{AAEF1A56-0AC7-4007-AD83-B2D3AD4A99BB}"/>
    <dgm:cxn modelId="{4B527590-DC74-4615-B59D-BA83AF5C10CD}" srcId="{A3594610-A143-4335-B811-C9D84687F50F}" destId="{9E3F8EE6-9793-4D03-9193-66020B1C85BB}" srcOrd="0" destOrd="0" parTransId="{A8859262-46D7-4A21-8002-8174AA2EF7FD}" sibTransId="{40EF01A5-760E-49A9-8CA9-F6AA94F54172}"/>
    <dgm:cxn modelId="{CF3A63AB-12D0-410F-931F-93F1E267A42D}" type="presOf" srcId="{A3594610-A143-4335-B811-C9D84687F50F}" destId="{68559B97-D498-49DB-91AC-1728BE4D7A22}" srcOrd="0" destOrd="0" presId="urn:microsoft.com/office/officeart/2005/8/layout/hList1"/>
    <dgm:cxn modelId="{424E14AE-F333-4E05-BBAD-1FE3130C8AA2}" type="presOf" srcId="{8A018DA6-61A8-4D35-94B2-8E45C777DB01}" destId="{63F6F0A2-1E5F-446B-930D-6C32B9560F43}" srcOrd="0" destOrd="0" presId="urn:microsoft.com/office/officeart/2005/8/layout/hList1"/>
    <dgm:cxn modelId="{78FFD5BC-E39D-4D08-B440-72C9914B7820}" srcId="{94317CFF-A70B-4BBE-8499-12DDE508E295}" destId="{FFDF4513-3378-4668-AEE3-F9C202ECD142}" srcOrd="0" destOrd="0" parTransId="{DFD4B012-54DA-483A-A389-485C7D012BD9}" sibTransId="{2C7020D2-9BB4-4354-B7EC-4C293ABBD1C0}"/>
    <dgm:cxn modelId="{2927A4BF-D4FF-4D94-913B-2C2AD258B863}" type="presOf" srcId="{94317CFF-A70B-4BBE-8499-12DDE508E295}" destId="{13F6EAFE-E423-4EDF-91B2-29E500E4642A}" srcOrd="0" destOrd="0" presId="urn:microsoft.com/office/officeart/2005/8/layout/hList1"/>
    <dgm:cxn modelId="{FC8086C5-1C7C-40C2-BAF3-BBEDC167BA63}" srcId="{CFB337A1-6FFC-420E-8D22-B4E33CEEDE84}" destId="{A415D2AC-033B-4B0A-B199-7C3E8D51F9AF}" srcOrd="0" destOrd="0" parTransId="{C1E9B645-F7F8-4666-96CB-BE4E9CAEE696}" sibTransId="{5BF96E2D-FE2F-4D67-A7D5-94C4EE0C5507}"/>
    <dgm:cxn modelId="{1A35BEDA-488E-4520-A059-9C150A165065}" type="presOf" srcId="{2C0B874C-F201-4C17-92BE-BB78A1B03154}" destId="{B6225068-3973-4CB9-A577-4083B2527AF3}" srcOrd="0" destOrd="0" presId="urn:microsoft.com/office/officeart/2005/8/layout/hList1"/>
    <dgm:cxn modelId="{46E46ADE-3E13-4B33-9B91-520BAFD0D26D}" srcId="{94317CFF-A70B-4BBE-8499-12DDE508E295}" destId="{F60FE7D5-953A-44B0-8769-E5E068D9C58E}" srcOrd="2" destOrd="0" parTransId="{369F0476-7CCD-4346-A106-3F3B4E0602B4}" sibTransId="{0352A273-4EA6-4230-9F19-84A4382B22AB}"/>
    <dgm:cxn modelId="{9133F7EC-8E4A-455A-960C-5F3949BBD42B}" type="presOf" srcId="{F8DE5BE9-C11E-4E5A-A3B1-ED7754BEDA48}" destId="{CBF0C798-1390-4A81-A3B1-99EC8E739C4A}" srcOrd="0" destOrd="1" presId="urn:microsoft.com/office/officeart/2005/8/layout/hList1"/>
    <dgm:cxn modelId="{FDA73AF0-013F-48B6-A51B-EE8235AE7B6C}" srcId="{94317CFF-A70B-4BBE-8499-12DDE508E295}" destId="{F8DE5BE9-C11E-4E5A-A3B1-ED7754BEDA48}" srcOrd="1" destOrd="0" parTransId="{2F43AAC6-1BD2-4C8F-BD02-260BB7FB60C5}" sibTransId="{ACA7F832-E0F0-4009-9178-630A01DC6C35}"/>
    <dgm:cxn modelId="{C11C2DF3-EE3A-4FFA-8DD3-009B8B7345A6}" type="presOf" srcId="{359F8AF1-2E9E-4F7D-A7BB-AF34C75ACD62}" destId="{6F681AAD-0D43-40DD-AB96-D3F92ACA57E8}" srcOrd="0" destOrd="0" presId="urn:microsoft.com/office/officeart/2005/8/layout/hList1"/>
    <dgm:cxn modelId="{CD84C1F3-969E-40ED-B1A0-60625C9418E3}" type="presOf" srcId="{CFB337A1-6FFC-420E-8D22-B4E33CEEDE84}" destId="{D423A380-C884-4BE0-BFC7-B8AABF2F4F1C}" srcOrd="0" destOrd="0" presId="urn:microsoft.com/office/officeart/2005/8/layout/hList1"/>
    <dgm:cxn modelId="{57C290F5-CA92-4ACF-B0AD-F540C31BA8A0}" type="presOf" srcId="{2024DD40-CC52-4CAF-B5FD-11717080B60C}" destId="{67DB29B2-C733-4BF0-A42B-4E7AAE4249E3}" srcOrd="0" destOrd="0" presId="urn:microsoft.com/office/officeart/2005/8/layout/hList1"/>
    <dgm:cxn modelId="{C048D1F5-216F-4BD3-A1C7-64C40E449789}" srcId="{CFB337A1-6FFC-420E-8D22-B4E33CEEDE84}" destId="{94317CFF-A70B-4BBE-8499-12DDE508E295}" srcOrd="1" destOrd="0" parTransId="{C17BA4D4-34D4-4E52-BE7F-5A98EA7B2D16}" sibTransId="{0AE9B16B-B723-423A-BA27-41F0FF403A2F}"/>
    <dgm:cxn modelId="{197EB9F7-19FD-4B9E-8411-65ADBC5E6D70}" srcId="{CFB337A1-6FFC-420E-8D22-B4E33CEEDE84}" destId="{2C0B874C-F201-4C17-92BE-BB78A1B03154}" srcOrd="3" destOrd="0" parTransId="{320B665C-F5D1-4C5F-9C0C-1CBEA8B63145}" sibTransId="{3E123C13-B207-4920-897C-781E1A60128F}"/>
    <dgm:cxn modelId="{F0D171FD-8DFB-494F-978A-90C33B3D9D60}" type="presOf" srcId="{A415D2AC-033B-4B0A-B199-7C3E8D51F9AF}" destId="{AF36D64B-F742-48BC-A5E4-673648ABC837}" srcOrd="0" destOrd="0" presId="urn:microsoft.com/office/officeart/2005/8/layout/hList1"/>
    <dgm:cxn modelId="{548D5571-E788-4CD9-AFBC-54A5EF2EB45B}" type="presParOf" srcId="{D423A380-C884-4BE0-BFC7-B8AABF2F4F1C}" destId="{A5803818-B63F-4A2B-A3C0-5E49E8B60652}" srcOrd="0" destOrd="0" presId="urn:microsoft.com/office/officeart/2005/8/layout/hList1"/>
    <dgm:cxn modelId="{564C0CEB-7AA2-4FA0-99C4-F4277F4AD150}" type="presParOf" srcId="{A5803818-B63F-4A2B-A3C0-5E49E8B60652}" destId="{AF36D64B-F742-48BC-A5E4-673648ABC837}" srcOrd="0" destOrd="0" presId="urn:microsoft.com/office/officeart/2005/8/layout/hList1"/>
    <dgm:cxn modelId="{278A3E4C-5E0D-41C1-847C-C57354106D3E}" type="presParOf" srcId="{A5803818-B63F-4A2B-A3C0-5E49E8B60652}" destId="{55E84467-D6C0-4F2D-9EE7-A6C0BE155597}" srcOrd="1" destOrd="0" presId="urn:microsoft.com/office/officeart/2005/8/layout/hList1"/>
    <dgm:cxn modelId="{24F05925-9005-446D-9DE2-8E095AEF4268}" type="presParOf" srcId="{D423A380-C884-4BE0-BFC7-B8AABF2F4F1C}" destId="{4F0DE6AA-98B4-45C2-A41F-426A837A6737}" srcOrd="1" destOrd="0" presId="urn:microsoft.com/office/officeart/2005/8/layout/hList1"/>
    <dgm:cxn modelId="{39898F2B-AFCB-4573-9E0F-5E6F3415C360}" type="presParOf" srcId="{D423A380-C884-4BE0-BFC7-B8AABF2F4F1C}" destId="{52E1DB17-899E-4D94-ABFF-8C8186816EED}" srcOrd="2" destOrd="0" presId="urn:microsoft.com/office/officeart/2005/8/layout/hList1"/>
    <dgm:cxn modelId="{73A2FC14-7B16-46A5-8439-2D31563FD4CE}" type="presParOf" srcId="{52E1DB17-899E-4D94-ABFF-8C8186816EED}" destId="{13F6EAFE-E423-4EDF-91B2-29E500E4642A}" srcOrd="0" destOrd="0" presId="urn:microsoft.com/office/officeart/2005/8/layout/hList1"/>
    <dgm:cxn modelId="{4B22F25A-FCBB-4B18-93FD-54CBD4E1C2FA}" type="presParOf" srcId="{52E1DB17-899E-4D94-ABFF-8C8186816EED}" destId="{CBF0C798-1390-4A81-A3B1-99EC8E739C4A}" srcOrd="1" destOrd="0" presId="urn:microsoft.com/office/officeart/2005/8/layout/hList1"/>
    <dgm:cxn modelId="{41175537-27A5-4CAD-AEE1-840098D2DC79}" type="presParOf" srcId="{D423A380-C884-4BE0-BFC7-B8AABF2F4F1C}" destId="{6FF058BF-23DE-40A7-9D4B-9F5B0BC16691}" srcOrd="3" destOrd="0" presId="urn:microsoft.com/office/officeart/2005/8/layout/hList1"/>
    <dgm:cxn modelId="{9E648B9F-EE56-43C0-99EC-E7C68F794FD0}" type="presParOf" srcId="{D423A380-C884-4BE0-BFC7-B8AABF2F4F1C}" destId="{A04E7EF2-A81D-40A0-8C34-D636F5D28AAA}" srcOrd="4" destOrd="0" presId="urn:microsoft.com/office/officeart/2005/8/layout/hList1"/>
    <dgm:cxn modelId="{541C17B6-FB58-4AFC-A77C-4C3B1CF415F7}" type="presParOf" srcId="{A04E7EF2-A81D-40A0-8C34-D636F5D28AAA}" destId="{63F6F0A2-1E5F-446B-930D-6C32B9560F43}" srcOrd="0" destOrd="0" presId="urn:microsoft.com/office/officeart/2005/8/layout/hList1"/>
    <dgm:cxn modelId="{A90FFB48-E765-44B2-AC46-DFEF6BBA84D3}" type="presParOf" srcId="{A04E7EF2-A81D-40A0-8C34-D636F5D28AAA}" destId="{6F681AAD-0D43-40DD-AB96-D3F92ACA57E8}" srcOrd="1" destOrd="0" presId="urn:microsoft.com/office/officeart/2005/8/layout/hList1"/>
    <dgm:cxn modelId="{B78E2E22-6498-441E-9D60-B35FABC39F4C}" type="presParOf" srcId="{D423A380-C884-4BE0-BFC7-B8AABF2F4F1C}" destId="{7FB954EB-7A45-4D59-AAD7-03C2101847CA}" srcOrd="5" destOrd="0" presId="urn:microsoft.com/office/officeart/2005/8/layout/hList1"/>
    <dgm:cxn modelId="{F0432F59-57C4-4B56-B92B-7DA93E4E54E4}" type="presParOf" srcId="{D423A380-C884-4BE0-BFC7-B8AABF2F4F1C}" destId="{BC3AC0E3-CEEF-4216-B2C6-A3031BE0AC70}" srcOrd="6" destOrd="0" presId="urn:microsoft.com/office/officeart/2005/8/layout/hList1"/>
    <dgm:cxn modelId="{B79B7832-33BB-4FDA-A597-6C69A4B473FB}" type="presParOf" srcId="{BC3AC0E3-CEEF-4216-B2C6-A3031BE0AC70}" destId="{B6225068-3973-4CB9-A577-4083B2527AF3}" srcOrd="0" destOrd="0" presId="urn:microsoft.com/office/officeart/2005/8/layout/hList1"/>
    <dgm:cxn modelId="{F58A5651-BEBF-475B-9638-F924EC2E1864}" type="presParOf" srcId="{BC3AC0E3-CEEF-4216-B2C6-A3031BE0AC70}" destId="{67DB29B2-C733-4BF0-A42B-4E7AAE4249E3}" srcOrd="1" destOrd="0" presId="urn:microsoft.com/office/officeart/2005/8/layout/hList1"/>
    <dgm:cxn modelId="{C8CE6486-E7C7-4DFA-BBD3-8447D23D9E2F}" type="presParOf" srcId="{D423A380-C884-4BE0-BFC7-B8AABF2F4F1C}" destId="{55468968-8AEF-4195-A733-8BF4A976229F}" srcOrd="7" destOrd="0" presId="urn:microsoft.com/office/officeart/2005/8/layout/hList1"/>
    <dgm:cxn modelId="{9EC2A08A-D49C-4881-A772-B0C19F562F53}" type="presParOf" srcId="{D423A380-C884-4BE0-BFC7-B8AABF2F4F1C}" destId="{ED001625-3299-425C-B82B-D55EF3C71D39}" srcOrd="8" destOrd="0" presId="urn:microsoft.com/office/officeart/2005/8/layout/hList1"/>
    <dgm:cxn modelId="{88D4193A-98AE-4FC8-A690-16BE0F905F37}" type="presParOf" srcId="{ED001625-3299-425C-B82B-D55EF3C71D39}" destId="{68559B97-D498-49DB-91AC-1728BE4D7A22}" srcOrd="0" destOrd="0" presId="urn:microsoft.com/office/officeart/2005/8/layout/hList1"/>
    <dgm:cxn modelId="{8ED71837-F112-40B1-B155-FDAADD8D41EB}" type="presParOf" srcId="{ED001625-3299-425C-B82B-D55EF3C71D39}" destId="{B8FBBA09-8F52-4A33-8638-4354B87597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6D64B-F742-48BC-A5E4-673648ABC837}">
      <dsp:nvSpPr>
        <dsp:cNvPr id="0" name=""/>
        <dsp:cNvSpPr/>
      </dsp:nvSpPr>
      <dsp:spPr>
        <a:xfrm>
          <a:off x="5238" y="568051"/>
          <a:ext cx="2007931" cy="8031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ODM Enrollment Profile Update</a:t>
          </a:r>
        </a:p>
      </dsp:txBody>
      <dsp:txXfrm>
        <a:off x="5238" y="568051"/>
        <a:ext cx="2007931" cy="803172"/>
      </dsp:txXfrm>
    </dsp:sp>
    <dsp:sp modelId="{55E84467-D6C0-4F2D-9EE7-A6C0BE155597}">
      <dsp:nvSpPr>
        <dsp:cNvPr id="0" name=""/>
        <dsp:cNvSpPr/>
      </dsp:nvSpPr>
      <dsp:spPr>
        <a:xfrm>
          <a:off x="5238" y="1371224"/>
          <a:ext cx="2007931" cy="25391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Begin ODM application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Make changes to the addresses except Billing and Payment</a:t>
          </a:r>
        </a:p>
      </dsp:txBody>
      <dsp:txXfrm>
        <a:off x="5238" y="1371224"/>
        <a:ext cx="2007931" cy="2539125"/>
      </dsp:txXfrm>
    </dsp:sp>
    <dsp:sp modelId="{13F6EAFE-E423-4EDF-91B2-29E500E4642A}">
      <dsp:nvSpPr>
        <dsp:cNvPr id="0" name=""/>
        <dsp:cNvSpPr/>
      </dsp:nvSpPr>
      <dsp:spPr>
        <a:xfrm>
          <a:off x="2294280" y="568051"/>
          <a:ext cx="2007931" cy="8031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DODD Enrollment Profile Update</a:t>
          </a:r>
        </a:p>
      </dsp:txBody>
      <dsp:txXfrm>
        <a:off x="2294280" y="568051"/>
        <a:ext cx="2007931" cy="803172"/>
      </dsp:txXfrm>
    </dsp:sp>
    <dsp:sp modelId="{CBF0C798-1390-4A81-A3B1-99EC8E739C4A}">
      <dsp:nvSpPr>
        <dsp:cNvPr id="0" name=""/>
        <dsp:cNvSpPr/>
      </dsp:nvSpPr>
      <dsp:spPr>
        <a:xfrm>
          <a:off x="2294280" y="1371224"/>
          <a:ext cx="2007931" cy="25391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Route to PSM Provider Home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Complete any DODD contract update (Billing and Payment Addresses)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Add DODD certification to an SSA provider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2294280" y="1371224"/>
        <a:ext cx="2007931" cy="2539125"/>
      </dsp:txXfrm>
    </dsp:sp>
    <dsp:sp modelId="{63F6F0A2-1E5F-446B-930D-6C32B9560F43}">
      <dsp:nvSpPr>
        <dsp:cNvPr id="0" name=""/>
        <dsp:cNvSpPr/>
      </dsp:nvSpPr>
      <dsp:spPr>
        <a:xfrm>
          <a:off x="4583322" y="568051"/>
          <a:ext cx="2007931" cy="8031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 ODA Services</a:t>
          </a:r>
        </a:p>
      </dsp:txBody>
      <dsp:txXfrm>
        <a:off x="4583322" y="568051"/>
        <a:ext cx="2007931" cy="803172"/>
      </dsp:txXfrm>
    </dsp:sp>
    <dsp:sp modelId="{6F681AAD-0D43-40DD-AB96-D3F92ACA57E8}">
      <dsp:nvSpPr>
        <dsp:cNvPr id="0" name=""/>
        <dsp:cNvSpPr/>
      </dsp:nvSpPr>
      <dsp:spPr>
        <a:xfrm>
          <a:off x="4583322" y="1371224"/>
          <a:ext cx="2007931" cy="25391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To apply for ODA certification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4583322" y="1371224"/>
        <a:ext cx="2007931" cy="2539125"/>
      </dsp:txXfrm>
    </dsp:sp>
    <dsp:sp modelId="{B6225068-3973-4CB9-A577-4083B2527AF3}">
      <dsp:nvSpPr>
        <dsp:cNvPr id="0" name=""/>
        <dsp:cNvSpPr/>
      </dsp:nvSpPr>
      <dsp:spPr>
        <a:xfrm>
          <a:off x="6872364" y="568051"/>
          <a:ext cx="2007931" cy="8031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Edit Key Provider Identifiers</a:t>
          </a:r>
          <a:endParaRPr lang="en-US" sz="1600" kern="1200" dirty="0"/>
        </a:p>
      </dsp:txBody>
      <dsp:txXfrm>
        <a:off x="6872364" y="568051"/>
        <a:ext cx="2007931" cy="803172"/>
      </dsp:txXfrm>
    </dsp:sp>
    <dsp:sp modelId="{67DB29B2-C733-4BF0-A42B-4E7AAE4249E3}">
      <dsp:nvSpPr>
        <dsp:cNvPr id="0" name=""/>
        <dsp:cNvSpPr/>
      </dsp:nvSpPr>
      <dsp:spPr>
        <a:xfrm>
          <a:off x="6872364" y="1371224"/>
          <a:ext cx="2007931" cy="25391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i="0" u="none" kern="1200" dirty="0"/>
            <a:t>ODM changes</a:t>
          </a:r>
          <a:endParaRPr lang="en-US" sz="1600" kern="1200" dirty="0"/>
        </a:p>
      </dsp:txBody>
      <dsp:txXfrm>
        <a:off x="6872364" y="1371224"/>
        <a:ext cx="2007931" cy="2539125"/>
      </dsp:txXfrm>
    </dsp:sp>
    <dsp:sp modelId="{68559B97-D498-49DB-91AC-1728BE4D7A22}">
      <dsp:nvSpPr>
        <dsp:cNvPr id="0" name=""/>
        <dsp:cNvSpPr/>
      </dsp:nvSpPr>
      <dsp:spPr>
        <a:xfrm>
          <a:off x="9161407" y="568051"/>
          <a:ext cx="2007931" cy="8031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Request Disenrollment</a:t>
          </a:r>
          <a:endParaRPr lang="en-US" sz="1600" kern="1200" dirty="0"/>
        </a:p>
      </dsp:txBody>
      <dsp:txXfrm>
        <a:off x="9161407" y="568051"/>
        <a:ext cx="2007931" cy="803172"/>
      </dsp:txXfrm>
    </dsp:sp>
    <dsp:sp modelId="{B8FBBA09-8F52-4A33-8638-4354B87597FB}">
      <dsp:nvSpPr>
        <dsp:cNvPr id="0" name=""/>
        <dsp:cNvSpPr/>
      </dsp:nvSpPr>
      <dsp:spPr>
        <a:xfrm>
          <a:off x="9161407" y="1371224"/>
          <a:ext cx="2007931" cy="253912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i="0" u="none" kern="1200" dirty="0"/>
            <a:t>Removal of MPN/Medicaid ID and all certifications</a:t>
          </a:r>
          <a:endParaRPr lang="en-US" sz="1600" kern="1200" dirty="0"/>
        </a:p>
      </dsp:txBody>
      <dsp:txXfrm>
        <a:off x="9161407" y="1371224"/>
        <a:ext cx="2007931" cy="253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3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9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690688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3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4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69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6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6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7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9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63336" cy="6131379"/>
          </a:xfrm>
          <a:prstGeom prst="rect">
            <a:avLst/>
          </a:prstGeom>
          <a:gradFill flip="none" rotWithShape="1">
            <a:gsLst>
              <a:gs pos="0">
                <a:srgbClr val="015084">
                  <a:tint val="66000"/>
                  <a:satMod val="160000"/>
                </a:srgbClr>
              </a:gs>
              <a:gs pos="50000">
                <a:srgbClr val="015084">
                  <a:tint val="44500"/>
                  <a:satMod val="160000"/>
                </a:srgbClr>
              </a:gs>
              <a:gs pos="100000">
                <a:srgbClr val="01508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814333" y="480331"/>
            <a:ext cx="563336" cy="12192002"/>
          </a:xfrm>
          <a:prstGeom prst="rect">
            <a:avLst/>
          </a:prstGeom>
          <a:solidFill>
            <a:srgbClr val="015084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962316" y="6356350"/>
            <a:ext cx="8957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3491DF-E71A-40C5-867A-4D04BA8F8A7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" y="6293708"/>
            <a:ext cx="4377654" cy="5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5084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rovider.Certification@dodd.ohio.gov" TargetMode="External"/><Relationship Id="rId7" Type="http://schemas.openxmlformats.org/officeDocument/2006/relationships/hyperlink" Target="mailto:IHD@medicaid.ohio.gov" TargetMode="External"/><Relationship Id="rId2" Type="http://schemas.openxmlformats.org/officeDocument/2006/relationships/hyperlink" Target="http://www.dodd.ohio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ovider_inquiry@age.ohio.gov" TargetMode="External"/><Relationship Id="rId5" Type="http://schemas.openxmlformats.org/officeDocument/2006/relationships/hyperlink" Target="http://www.aging.ohio/certification-changes" TargetMode="External"/><Relationship Id="rId4" Type="http://schemas.openxmlformats.org/officeDocument/2006/relationships/hyperlink" Target="mailto:Licensuredevelopmentapps@dodd.ohio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hpnm.omes.maximus.com/OH_PNM_PROD/Account/Login.asp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EC51B2B-A34F-4471-77C8-F936B53EC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742" y="2454442"/>
            <a:ext cx="11201399" cy="1215190"/>
          </a:xfrm>
        </p:spPr>
        <p:txBody>
          <a:bodyPr>
            <a:noAutofit/>
          </a:bodyPr>
          <a:lstStyle/>
          <a:p>
            <a:r>
              <a:rPr lang="en-US" sz="3600" dirty="0"/>
              <a:t>Provider Network Management (PNM) Module to </a:t>
            </a:r>
            <a:br>
              <a:rPr lang="en-US" sz="3600" dirty="0"/>
            </a:br>
            <a:r>
              <a:rPr lang="en-US" sz="3600" dirty="0"/>
              <a:t>Provider Service Management (PSM)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441" y="4452887"/>
            <a:ext cx="9144000" cy="609015"/>
          </a:xfrm>
        </p:spPr>
        <p:txBody>
          <a:bodyPr/>
          <a:lstStyle/>
          <a:p>
            <a:r>
              <a:rPr lang="en-US" dirty="0"/>
              <a:t>A guide for </a:t>
            </a:r>
            <a:r>
              <a:rPr lang="en-US" b="1" dirty="0"/>
              <a:t>certified</a:t>
            </a:r>
            <a:r>
              <a:rPr lang="en-US" dirty="0"/>
              <a:t>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2C2F0-EBD9-4C42-9866-4F1D82FB5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8" y="266376"/>
            <a:ext cx="5883463" cy="9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DF6-B367-5A6A-30FB-9B28B688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Programs and Self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F290-30AC-86BA-CA54-45DDB8E1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90"/>
            <a:ext cx="10515600" cy="1971510"/>
          </a:xfrm>
        </p:spPr>
        <p:txBody>
          <a:bodyPr numCol="2"/>
          <a:lstStyle/>
          <a:p>
            <a:r>
              <a:rPr lang="en-US" dirty="0"/>
              <a:t>Programs</a:t>
            </a:r>
          </a:p>
          <a:p>
            <a:pPr lvl="1"/>
            <a:r>
              <a:rPr lang="en-US" sz="2400" dirty="0"/>
              <a:t>Nothing at this time; this will be for later development</a:t>
            </a:r>
          </a:p>
          <a:p>
            <a:endParaRPr lang="en-US" dirty="0"/>
          </a:p>
          <a:p>
            <a:r>
              <a:rPr lang="en-US" dirty="0"/>
              <a:t>Self Service</a:t>
            </a:r>
          </a:p>
          <a:p>
            <a:pPr lvl="1"/>
            <a:r>
              <a:rPr lang="en-US" dirty="0"/>
              <a:t>ODM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588FC-21A3-4D15-9170-DD561BFF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" t="5077" r="6889" b="6770"/>
          <a:stretch/>
        </p:blipFill>
        <p:spPr>
          <a:xfrm>
            <a:off x="1693711" y="2799608"/>
            <a:ext cx="8804577" cy="31855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8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1ED6-E47A-622E-C4FA-DFFE0F8F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Updating your DODD contract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BA78-204C-0D96-C75A-FA6538B0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736"/>
            <a:ext cx="10515600" cy="1843851"/>
          </a:xfrm>
        </p:spPr>
        <p:txBody>
          <a:bodyPr/>
          <a:lstStyle/>
          <a:p>
            <a:r>
              <a:rPr lang="en-US" dirty="0"/>
              <a:t>Choose the </a:t>
            </a:r>
            <a:r>
              <a:rPr lang="en-US" b="1" dirty="0"/>
              <a:t>Begin DODD </a:t>
            </a:r>
            <a:r>
              <a:rPr lang="en-US" dirty="0"/>
              <a:t>link for redirection to your contract in the PSM-Portal.  </a:t>
            </a:r>
          </a:p>
          <a:p>
            <a:r>
              <a:rPr lang="en-US" dirty="0"/>
              <a:t>If any DODD applications are currently open, choose the </a:t>
            </a:r>
            <a:r>
              <a:rPr lang="en-US" b="1" dirty="0"/>
              <a:t>Continue to DODD </a:t>
            </a:r>
            <a:r>
              <a:rPr lang="en-US" dirty="0"/>
              <a:t>link (as seen below).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EF066DC-9235-1C2D-C233-98A13FBF9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4" y="3449782"/>
            <a:ext cx="11135096" cy="174449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5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C6F4-4CC0-A119-1E43-E5AF10DC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PSM Landing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61FB-4BBF-8E30-6AB8-C84E1BDA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861"/>
            <a:ext cx="10515600" cy="1285710"/>
          </a:xfrm>
          <a:ln>
            <a:noFill/>
          </a:ln>
        </p:spPr>
        <p:txBody>
          <a:bodyPr/>
          <a:lstStyle/>
          <a:p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Contracts</a:t>
            </a:r>
            <a:r>
              <a:rPr lang="en-US" sz="2000" dirty="0"/>
              <a:t> will display as seen below.</a:t>
            </a:r>
          </a:p>
          <a:p>
            <a:r>
              <a:rPr lang="en-US" sz="2000" dirty="0"/>
              <a:t> Any </a:t>
            </a:r>
            <a:r>
              <a:rPr lang="en-US" sz="2000" b="1" dirty="0">
                <a:solidFill>
                  <a:srgbClr val="00B050"/>
                </a:solidFill>
              </a:rPr>
              <a:t>pending applications </a:t>
            </a:r>
            <a:r>
              <a:rPr lang="en-US" sz="2000" dirty="0"/>
              <a:t>will also display.</a:t>
            </a:r>
          </a:p>
          <a:p>
            <a:r>
              <a:rPr lang="en-US" sz="2000" dirty="0"/>
              <a:t> Access to </a:t>
            </a:r>
            <a:r>
              <a:rPr lang="en-US" sz="2000" dirty="0">
                <a:solidFill>
                  <a:srgbClr val="7030A0"/>
                </a:solidFill>
              </a:rPr>
              <a:t>Supplementals</a:t>
            </a:r>
            <a:r>
              <a:rPr lang="en-US" sz="2000" dirty="0"/>
              <a:t> will be through status and not in an extra section.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ED1FDBC-6425-E722-D6DD-409915F11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1721"/>
          <a:stretch/>
        </p:blipFill>
        <p:spPr>
          <a:xfrm>
            <a:off x="158336" y="2614302"/>
            <a:ext cx="11875325" cy="26098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E7917E-3F01-A866-C900-D70A2C30D658}"/>
              </a:ext>
            </a:extLst>
          </p:cNvPr>
          <p:cNvSpPr/>
          <p:nvPr/>
        </p:nvSpPr>
        <p:spPr>
          <a:xfrm>
            <a:off x="150716" y="2582091"/>
            <a:ext cx="679864" cy="204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D19AE-7DAD-844A-29D4-59498B764728}"/>
              </a:ext>
            </a:extLst>
          </p:cNvPr>
          <p:cNvSpPr/>
          <p:nvPr/>
        </p:nvSpPr>
        <p:spPr>
          <a:xfrm>
            <a:off x="150716" y="4033439"/>
            <a:ext cx="1788451" cy="2453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5F045-FFA0-0818-31A7-7CE89D5041B0}"/>
              </a:ext>
            </a:extLst>
          </p:cNvPr>
          <p:cNvSpPr/>
          <p:nvPr/>
        </p:nvSpPr>
        <p:spPr>
          <a:xfrm>
            <a:off x="10751573" y="4541521"/>
            <a:ext cx="1227067" cy="3962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7B55-9DD6-5490-D52E-CACC05F7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7995"/>
            <a:ext cx="11626516" cy="1005840"/>
          </a:xfrm>
        </p:spPr>
        <p:txBody>
          <a:bodyPr/>
          <a:lstStyle/>
          <a:p>
            <a:r>
              <a:rPr lang="en-US" dirty="0"/>
              <a:t>Provider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EBA9-C714-BF75-A8F4-D789C69B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6" y="1894502"/>
            <a:ext cx="2290011" cy="43765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Tab options on left have been reduced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Each section will have tab subsections for better organization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216B2D-51F5-8016-9250-0B3F5F64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76" y="1369175"/>
            <a:ext cx="8601984" cy="490186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11DD21-9A64-B57A-85A7-DD09C2B05ACC}"/>
              </a:ext>
            </a:extLst>
          </p:cNvPr>
          <p:cNvSpPr/>
          <p:nvPr/>
        </p:nvSpPr>
        <p:spPr>
          <a:xfrm>
            <a:off x="4818397" y="4779127"/>
            <a:ext cx="1325059" cy="487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11F7B2-CE2A-9F28-B4E9-6488F76CE378}"/>
              </a:ext>
            </a:extLst>
          </p:cNvPr>
          <p:cNvCxnSpPr>
            <a:cxnSpLocks/>
          </p:cNvCxnSpPr>
          <p:nvPr/>
        </p:nvCxnSpPr>
        <p:spPr>
          <a:xfrm flipV="1">
            <a:off x="2734343" y="1581166"/>
            <a:ext cx="728235" cy="558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303B95-68EB-25A7-F1E2-5D9AE7098DDC}"/>
              </a:ext>
            </a:extLst>
          </p:cNvPr>
          <p:cNvCxnSpPr>
            <a:cxnSpLocks/>
          </p:cNvCxnSpPr>
          <p:nvPr/>
        </p:nvCxnSpPr>
        <p:spPr>
          <a:xfrm>
            <a:off x="2721298" y="2428537"/>
            <a:ext cx="728235" cy="558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56949D-5374-C52B-3EEB-4CF3A6C6249C}"/>
              </a:ext>
            </a:extLst>
          </p:cNvPr>
          <p:cNvCxnSpPr>
            <a:cxnSpLocks/>
          </p:cNvCxnSpPr>
          <p:nvPr/>
        </p:nvCxnSpPr>
        <p:spPr>
          <a:xfrm>
            <a:off x="2721298" y="5022891"/>
            <a:ext cx="20587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7D63-986B-8C79-0112-A6B0177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E88F-BBF6-CD5A-E52B-646C75D0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1327048"/>
            <a:ext cx="5372178" cy="50945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Certification Applications</a:t>
            </a:r>
            <a:r>
              <a:rPr lang="en-US" sz="22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Initial (when available)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Add Services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Withdraw Services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Renewals (only displays when available)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Demographic Applications: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Name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Address (Billing and Payment only)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CEO or CEO Designee (DOO or DOOD)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Ownership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Add Designation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Notice to DODD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View Fees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F665FC-BC43-C59D-6F3B-B67FA7714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9"/>
          <a:stretch/>
        </p:blipFill>
        <p:spPr>
          <a:xfrm>
            <a:off x="5870915" y="1175516"/>
            <a:ext cx="6016284" cy="222123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94AE41-A228-191C-6790-3BF05D147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15" y="3675393"/>
            <a:ext cx="6016285" cy="260397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91BC55-4924-725F-C906-E45FB1995598}"/>
              </a:ext>
            </a:extLst>
          </p:cNvPr>
          <p:cNvSpPr/>
          <p:nvPr/>
        </p:nvSpPr>
        <p:spPr>
          <a:xfrm>
            <a:off x="6774181" y="3827794"/>
            <a:ext cx="990600" cy="350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CE9B9-A3F7-6885-1A51-267914A31D10}"/>
              </a:ext>
            </a:extLst>
          </p:cNvPr>
          <p:cNvSpPr/>
          <p:nvPr/>
        </p:nvSpPr>
        <p:spPr>
          <a:xfrm>
            <a:off x="6004560" y="1417375"/>
            <a:ext cx="1562100" cy="489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EDE6-C6CB-2D67-98E2-BEAFD143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5" y="8076"/>
            <a:ext cx="10515600" cy="1005840"/>
          </a:xfrm>
        </p:spPr>
        <p:txBody>
          <a:bodyPr/>
          <a:lstStyle/>
          <a:p>
            <a:r>
              <a:rPr lang="en-US" dirty="0"/>
              <a:t>New Application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98E15-F55B-77BE-4530-98A26531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1513329"/>
            <a:ext cx="5135559" cy="4119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Ownership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E9AF-E472-F2D0-76FD-4F73A770A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3818"/>
            <a:ext cx="4622861" cy="394584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Application only for an Agency Provider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To be completed when there is a change in ownership with the agency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9524F0-B8C1-5254-A61D-918F74DBA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407486"/>
            <a:ext cx="5183188" cy="53377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Add Designation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7EE0E-6E14-468C-B19B-168E39B7B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243818"/>
            <a:ext cx="5183188" cy="3684588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Used to add another DODD layer to your Reg ID.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/>
              <a:t>Examples: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Non-Medicaid waiver Provider adding Medicaid waiver services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Medicaid waiver Provider adding Licensee or Operator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Licensee adding Provider (Medicaid or Non-Medicaid waiver services)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Operator adding Provider (Medicaid or Non-Medicaid waiver services) </a:t>
            </a:r>
          </a:p>
        </p:txBody>
      </p:sp>
    </p:spTree>
    <p:extLst>
      <p:ext uri="{BB962C8B-B14F-4D97-AF65-F5344CB8AC3E}">
        <p14:creationId xmlns:p14="http://schemas.microsoft.com/office/powerpoint/2010/main" val="26706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52F3-98B9-98BB-69FD-A7F095BC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0B1F9-8F1E-2554-52F3-7A8A4A06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04" y="3932727"/>
            <a:ext cx="3539691" cy="206836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Provider Address</a:t>
            </a:r>
          </a:p>
          <a:p>
            <a:pPr>
              <a:lnSpc>
                <a:spcPct val="90000"/>
              </a:lnSpc>
            </a:pPr>
            <a:endParaRPr lang="en-US" sz="24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Secondary Contacts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252F7F-DAAC-E323-14A8-119CE6C91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47" y="1038474"/>
            <a:ext cx="6811047" cy="525438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7B43DF-8816-2347-7C22-970EB2EE742B}"/>
              </a:ext>
            </a:extLst>
          </p:cNvPr>
          <p:cNvSpPr/>
          <p:nvPr/>
        </p:nvSpPr>
        <p:spPr>
          <a:xfrm>
            <a:off x="5666223" y="3294786"/>
            <a:ext cx="679823" cy="282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378FE-D009-83DC-6235-47C35B2FB798}"/>
              </a:ext>
            </a:extLst>
          </p:cNvPr>
          <p:cNvSpPr/>
          <p:nvPr/>
        </p:nvSpPr>
        <p:spPr>
          <a:xfrm>
            <a:off x="4585147" y="1306065"/>
            <a:ext cx="1020851" cy="22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5631EA-DD87-F8A2-1924-81D7BA86ABD6}"/>
              </a:ext>
            </a:extLst>
          </p:cNvPr>
          <p:cNvCxnSpPr>
            <a:cxnSpLocks/>
          </p:cNvCxnSpPr>
          <p:nvPr/>
        </p:nvCxnSpPr>
        <p:spPr>
          <a:xfrm flipV="1">
            <a:off x="3241466" y="3429000"/>
            <a:ext cx="2408329" cy="759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EC5061A-C4DE-983F-C505-C121270CA98B}"/>
              </a:ext>
            </a:extLst>
          </p:cNvPr>
          <p:cNvSpPr/>
          <p:nvPr/>
        </p:nvSpPr>
        <p:spPr>
          <a:xfrm>
            <a:off x="6362474" y="3294785"/>
            <a:ext cx="638638" cy="282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C8CEF-4F5A-BCAC-C2A3-8C31A2729EB1}"/>
              </a:ext>
            </a:extLst>
          </p:cNvPr>
          <p:cNvCxnSpPr>
            <a:cxnSpLocks/>
          </p:cNvCxnSpPr>
          <p:nvPr/>
        </p:nvCxnSpPr>
        <p:spPr>
          <a:xfrm flipV="1">
            <a:off x="3559042" y="3609458"/>
            <a:ext cx="3033399" cy="1942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F279-65AB-2414-DBC9-2BA837BC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2" y="6159"/>
            <a:ext cx="11626516" cy="1005840"/>
          </a:xfrm>
        </p:spPr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9097-4B90-6F31-90BA-49F21A61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037" y="1506387"/>
            <a:ext cx="443392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Provider Services</a:t>
            </a:r>
          </a:p>
          <a:p>
            <a:pPr>
              <a:lnSpc>
                <a:spcPct val="150000"/>
              </a:lnSpc>
            </a:pPr>
            <a:r>
              <a:rPr lang="en-US" dirty="0"/>
              <a:t>Service Locations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Service Span History</a:t>
            </a:r>
          </a:p>
          <a:p>
            <a:pPr>
              <a:lnSpc>
                <a:spcPct val="150000"/>
              </a:lnSpc>
            </a:pPr>
            <a:r>
              <a:rPr lang="en-US" dirty="0"/>
              <a:t>Certification Span History</a:t>
            </a:r>
          </a:p>
          <a:p>
            <a:pPr>
              <a:lnSpc>
                <a:spcPct val="150000"/>
              </a:lnSpc>
            </a:pPr>
            <a:r>
              <a:rPr lang="en-US" dirty="0"/>
              <a:t>Add On Rates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A8F24-20DD-E279-E275-75A44A06F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/>
          <a:stretch/>
        </p:blipFill>
        <p:spPr>
          <a:xfrm>
            <a:off x="5895473" y="1038640"/>
            <a:ext cx="4980345" cy="50412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EAC4CB-EEDF-7C88-322C-EAEA74D67154}"/>
              </a:ext>
            </a:extLst>
          </p:cNvPr>
          <p:cNvSpPr/>
          <p:nvPr/>
        </p:nvSpPr>
        <p:spPr>
          <a:xfrm>
            <a:off x="5895473" y="1368546"/>
            <a:ext cx="1229227" cy="275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E565B-ACDF-A3E7-757A-36D5201C427B}"/>
              </a:ext>
            </a:extLst>
          </p:cNvPr>
          <p:cNvSpPr/>
          <p:nvPr/>
        </p:nvSpPr>
        <p:spPr>
          <a:xfrm>
            <a:off x="7387389" y="4443576"/>
            <a:ext cx="541421" cy="1636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667AB-81F5-0477-B382-FCCECB632993}"/>
              </a:ext>
            </a:extLst>
          </p:cNvPr>
          <p:cNvSpPr/>
          <p:nvPr/>
        </p:nvSpPr>
        <p:spPr>
          <a:xfrm>
            <a:off x="7249495" y="3559255"/>
            <a:ext cx="3636057" cy="470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FA8E-E5D6-1E70-B1F4-6BBC7F76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Billing Service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705A-D1B5-15E9-E2BE-7DB58BA2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36" y="1946589"/>
            <a:ext cx="2362178" cy="3444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billing codes associated to the current contracted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91BEA19-CE45-24C4-3F9E-5A5CD450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/>
          <a:stretch/>
        </p:blipFill>
        <p:spPr>
          <a:xfrm>
            <a:off x="3645568" y="993349"/>
            <a:ext cx="8205379" cy="515482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641282-6DE8-FADC-2FB0-CE91B6D2EA3B}"/>
              </a:ext>
            </a:extLst>
          </p:cNvPr>
          <p:cNvSpPr/>
          <p:nvPr/>
        </p:nvSpPr>
        <p:spPr>
          <a:xfrm>
            <a:off x="3645567" y="1591395"/>
            <a:ext cx="1177893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0FB6-282B-D4E0-D00B-60EAB64B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Voluntary Withdraw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6364-BFC7-E367-0093-C657CC15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30" y="5322769"/>
            <a:ext cx="11000874" cy="761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withdraw the full DODD certification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983AD49-2B9A-7F55-3B4A-0A2F56F2C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1"/>
          <a:stretch/>
        </p:blipFill>
        <p:spPr>
          <a:xfrm>
            <a:off x="646010" y="1395663"/>
            <a:ext cx="10980506" cy="35372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D4BE5C-7027-00B0-B014-7AB881D9B591}"/>
              </a:ext>
            </a:extLst>
          </p:cNvPr>
          <p:cNvSpPr/>
          <p:nvPr/>
        </p:nvSpPr>
        <p:spPr>
          <a:xfrm>
            <a:off x="646010" y="2606039"/>
            <a:ext cx="1632370" cy="403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4569-9086-4506-FC56-005DE01B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0A66-2AC3-EA37-1342-32910F40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0994"/>
            <a:ext cx="11136607" cy="472596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Provider Network Management (PNM) module will be in effect in October 2022.</a:t>
            </a:r>
          </a:p>
          <a:p>
            <a:pPr>
              <a:spcAft>
                <a:spcPts val="1200"/>
              </a:spcAft>
            </a:pPr>
            <a:r>
              <a:rPr lang="en-US" dirty="0"/>
              <a:t>Changes were made in PSM to successfully communicate with PNM.</a:t>
            </a:r>
          </a:p>
          <a:p>
            <a:r>
              <a:rPr lang="en-US" dirty="0"/>
              <a:t>Reason for the change: to reduce the administrative burden on providers</a:t>
            </a:r>
          </a:p>
          <a:p>
            <a:pPr lvl="1"/>
            <a:r>
              <a:rPr lang="en-US" dirty="0"/>
              <a:t>PNM will streamline the process for provider certification by offering a centralized portal, thus reducing the administrative burden on providers.</a:t>
            </a:r>
          </a:p>
          <a:p>
            <a:pPr>
              <a:spcAft>
                <a:spcPts val="1200"/>
              </a:spcAft>
            </a:pPr>
            <a:r>
              <a:rPr lang="en-US" dirty="0"/>
              <a:t>This presentation will show you the enhancements our providers will experience.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8A37-4553-F1F5-6791-9FFE171D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914400"/>
          </a:xfrm>
        </p:spPr>
        <p:txBody>
          <a:bodyPr/>
          <a:lstStyle/>
          <a:p>
            <a:r>
              <a:rPr lang="en-US" dirty="0"/>
              <a:t>Certification History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A2E0-5B0B-FDBB-A5BA-D0644F14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1814317"/>
            <a:ext cx="3530152" cy="345306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Application History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Communication History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Document View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Certification Notification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8F5C22-2E39-7DA5-F68C-47382D9A284F}"/>
              </a:ext>
            </a:extLst>
          </p:cNvPr>
          <p:cNvGrpSpPr/>
          <p:nvPr/>
        </p:nvGrpSpPr>
        <p:grpSpPr>
          <a:xfrm>
            <a:off x="4095636" y="1515186"/>
            <a:ext cx="7844543" cy="4024744"/>
            <a:chOff x="3697704" y="1183180"/>
            <a:chExt cx="8340412" cy="4279156"/>
          </a:xfrm>
        </p:grpSpPr>
        <p:pic>
          <p:nvPicPr>
            <p:cNvPr id="5" name="Picture 4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C417D9CF-64AA-3025-285B-AFDD0D7D3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94"/>
            <a:stretch/>
          </p:blipFill>
          <p:spPr>
            <a:xfrm>
              <a:off x="3697704" y="1183180"/>
              <a:ext cx="8340412" cy="427915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A8695D-7D91-0B6F-0D3F-4A2AD374A9DA}"/>
                </a:ext>
              </a:extLst>
            </p:cNvPr>
            <p:cNvSpPr/>
            <p:nvPr/>
          </p:nvSpPr>
          <p:spPr>
            <a:xfrm>
              <a:off x="3697704" y="2725150"/>
              <a:ext cx="1293396" cy="4150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90A90A-7137-215F-20A0-B7BF041C3737}"/>
                </a:ext>
              </a:extLst>
            </p:cNvPr>
            <p:cNvSpPr/>
            <p:nvPr/>
          </p:nvSpPr>
          <p:spPr>
            <a:xfrm>
              <a:off x="5053262" y="4153785"/>
              <a:ext cx="3965350" cy="4152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6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9DA6-F4AA-DFA4-D579-4D1EB132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Medicaid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9524-46F3-4C50-6DC4-47BEEA7F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56" y="733926"/>
            <a:ext cx="7794340" cy="47163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Medicaid Provider Number = Medicaid ID</a:t>
            </a:r>
          </a:p>
          <a:p>
            <a:pPr>
              <a:lnSpc>
                <a:spcPct val="200000"/>
              </a:lnSpc>
            </a:pPr>
            <a:r>
              <a:rPr lang="en-US" dirty="0"/>
              <a:t>NPI</a:t>
            </a:r>
          </a:p>
          <a:p>
            <a:pPr>
              <a:lnSpc>
                <a:spcPct val="200000"/>
              </a:lnSpc>
            </a:pPr>
            <a:r>
              <a:rPr lang="en-US" dirty="0"/>
              <a:t>Provider Type</a:t>
            </a:r>
          </a:p>
          <a:p>
            <a:pPr>
              <a:lnSpc>
                <a:spcPct val="200000"/>
              </a:lnSpc>
            </a:pPr>
            <a:r>
              <a:rPr lang="en-US" dirty="0"/>
              <a:t>Reg ID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7DD865-921E-F241-391D-32209EAF2090}"/>
              </a:ext>
            </a:extLst>
          </p:cNvPr>
          <p:cNvGrpSpPr/>
          <p:nvPr/>
        </p:nvGrpSpPr>
        <p:grpSpPr>
          <a:xfrm>
            <a:off x="3512193" y="1659744"/>
            <a:ext cx="8395920" cy="4343401"/>
            <a:chOff x="3512193" y="1659744"/>
            <a:chExt cx="8395920" cy="43434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FF62B7-D226-F63D-2A01-E51810609CEB}"/>
                </a:ext>
              </a:extLst>
            </p:cNvPr>
            <p:cNvGrpSpPr/>
            <p:nvPr/>
          </p:nvGrpSpPr>
          <p:grpSpPr>
            <a:xfrm>
              <a:off x="3512193" y="1659744"/>
              <a:ext cx="8395920" cy="4343401"/>
              <a:chOff x="3430061" y="1714498"/>
              <a:chExt cx="8395920" cy="4343401"/>
            </a:xfrm>
          </p:grpSpPr>
          <p:pic>
            <p:nvPicPr>
              <p:cNvPr id="5" name="Picture 4" descr="Table&#10;&#10;Description automatically generated">
                <a:extLst>
                  <a:ext uri="{FF2B5EF4-FFF2-40B4-BE49-F238E27FC236}">
                    <a16:creationId xmlns:a16="http://schemas.microsoft.com/office/drawing/2014/main" id="{B0339CAC-3B41-CA55-C4FF-E8FBD087A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0061" y="1714498"/>
                <a:ext cx="8395920" cy="4343401"/>
              </a:xfrm>
              <a:prstGeom prst="rect">
                <a:avLst/>
              </a:prstGeom>
              <a:ln w="952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0498C3-EB28-E578-F43C-7DE7B30E2612}"/>
                  </a:ext>
                </a:extLst>
              </p:cNvPr>
              <p:cNvSpPr/>
              <p:nvPr/>
            </p:nvSpPr>
            <p:spPr>
              <a:xfrm>
                <a:off x="7085231" y="4331079"/>
                <a:ext cx="309864" cy="17161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0A594F-2785-FF9F-001C-7CDB0685317C}"/>
                  </a:ext>
                </a:extLst>
              </p:cNvPr>
              <p:cNvSpPr/>
              <p:nvPr/>
            </p:nvSpPr>
            <p:spPr>
              <a:xfrm>
                <a:off x="3430061" y="2917657"/>
                <a:ext cx="1149559" cy="25226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7E13CC-8BC9-8630-9E68-A315DED3471E}"/>
                  </a:ext>
                </a:extLst>
              </p:cNvPr>
              <p:cNvSpPr/>
              <p:nvPr/>
            </p:nvSpPr>
            <p:spPr>
              <a:xfrm>
                <a:off x="6072272" y="4331079"/>
                <a:ext cx="677443" cy="17161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E66FFE-4239-6F2C-A4DA-4F38C39C1A87}"/>
                  </a:ext>
                </a:extLst>
              </p:cNvPr>
              <p:cNvSpPr/>
              <p:nvPr/>
            </p:nvSpPr>
            <p:spPr>
              <a:xfrm>
                <a:off x="7484704" y="4331079"/>
                <a:ext cx="1009592" cy="17161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4EC0F7-A544-4E20-1145-03206AF6010F}"/>
                </a:ext>
              </a:extLst>
            </p:cNvPr>
            <p:cNvSpPr/>
            <p:nvPr/>
          </p:nvSpPr>
          <p:spPr>
            <a:xfrm>
              <a:off x="9416626" y="4286972"/>
              <a:ext cx="433707" cy="17161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0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D61B-DD45-42BE-AAD3-E445FBC5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0"/>
            <a:ext cx="11626516" cy="1005840"/>
          </a:xfrm>
        </p:spPr>
        <p:txBody>
          <a:bodyPr/>
          <a:lstStyle/>
          <a:p>
            <a:r>
              <a:rPr lang="en-US" dirty="0"/>
              <a:t>Sanction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F366-1AA5-E5DB-F302-C0B92445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16" y="912813"/>
            <a:ext cx="10515600" cy="6044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Current or Previous Sanction information will display.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17DD54-B623-3DEC-176B-1A79EFB12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4" y="1517237"/>
            <a:ext cx="9355015" cy="469974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40EABD-CCD9-3C39-FA8B-C694F890D61E}"/>
              </a:ext>
            </a:extLst>
          </p:cNvPr>
          <p:cNvSpPr/>
          <p:nvPr/>
        </p:nvSpPr>
        <p:spPr>
          <a:xfrm>
            <a:off x="1701234" y="3733760"/>
            <a:ext cx="122389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CADF-652A-2BBB-8BDE-B1F2CFD1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User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D224-A2C3-139B-B8C9-CED31FE4B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846" y="976754"/>
            <a:ext cx="9869953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Additional contracts that are linked to the user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ED9267C-8D81-0BBA-307B-C83F7DE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91" y="1530451"/>
            <a:ext cx="9976338" cy="46140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1090A-CA1E-3539-37B1-71AB4637E263}"/>
              </a:ext>
            </a:extLst>
          </p:cNvPr>
          <p:cNvSpPr/>
          <p:nvPr/>
        </p:nvSpPr>
        <p:spPr>
          <a:xfrm>
            <a:off x="1437691" y="4375294"/>
            <a:ext cx="1472419" cy="3581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27BD-5AA0-6D13-D63F-A9573F92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Provider Features	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AE8A27-96A0-FE0D-3840-878CB060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4" y="959234"/>
            <a:ext cx="9190892" cy="49395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833AAD-3DA0-FF0D-82BB-63774AE62D69}"/>
              </a:ext>
            </a:extLst>
          </p:cNvPr>
          <p:cNvSpPr/>
          <p:nvPr/>
        </p:nvSpPr>
        <p:spPr>
          <a:xfrm>
            <a:off x="1554480" y="5471160"/>
            <a:ext cx="2057400" cy="427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96F-4FD1-8888-A514-B392EBFB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FFE92-A9AA-980F-46C4-8E617CB3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73" y="936000"/>
            <a:ext cx="9901137" cy="519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DODD Provider Certification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200" dirty="0"/>
              <a:t>Website – </a:t>
            </a:r>
            <a:r>
              <a:rPr lang="en-US" sz="2200" dirty="0">
                <a:hlinkClick r:id="rId2"/>
              </a:rPr>
              <a:t>www.dodd.ohio.gov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DODD Waiver Providers – </a:t>
            </a:r>
            <a:r>
              <a:rPr lang="en-US" sz="2200" dirty="0">
                <a:hlinkClick r:id="rId3"/>
              </a:rPr>
              <a:t>provider.certification@dodd.ohio.gov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DODD Licensure Development – </a:t>
            </a:r>
            <a:r>
              <a:rPr lang="en-US" sz="2200" dirty="0">
                <a:hlinkClick r:id="rId4"/>
              </a:rPr>
              <a:t>licensuredevelopmentapps@dodd.ohio.gov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b="1" dirty="0"/>
              <a:t>ODA Provider Certification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dirty="0"/>
              <a:t>Website – </a:t>
            </a:r>
            <a:r>
              <a:rPr lang="en-US" sz="2200" dirty="0">
                <a:hlinkClick r:id="rId5"/>
              </a:rPr>
              <a:t>www.aging.ohio/certification-changes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ODA Provider Certification – </a:t>
            </a:r>
            <a:r>
              <a:rPr lang="en-US" sz="2200" dirty="0">
                <a:hlinkClick r:id="rId6"/>
              </a:rPr>
              <a:t>provider_inquiry@age.ohio.gov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PNM contact information  </a:t>
            </a:r>
          </a:p>
          <a:p>
            <a:pPr marL="0" marR="0" indent="0">
              <a:spcAft>
                <a:spcPts val="0"/>
              </a:spcAft>
              <a:buNone/>
            </a:pPr>
            <a:r>
              <a:rPr lang="en-US" sz="2200" dirty="0"/>
              <a:t>Ohio Department of Medicaid - ODM Integrated Help Desk (IHD)  1-800-686-1516 </a:t>
            </a:r>
          </a:p>
          <a:p>
            <a:pPr marL="0" marR="0" indent="0">
              <a:spcAft>
                <a:spcPts val="0"/>
              </a:spcAft>
              <a:buNone/>
            </a:pPr>
            <a:r>
              <a:rPr lang="en-US" sz="2200" dirty="0"/>
              <a:t>Email – </a:t>
            </a:r>
            <a:r>
              <a:rPr lang="en-US" sz="2200" dirty="0">
                <a:hlinkClick r:id="rId7"/>
              </a:rPr>
              <a:t>IHD@medicaid.ohio.gov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8223-946E-FAB7-E6E6-08AB7FE7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56422"/>
          </a:xfrm>
        </p:spPr>
        <p:txBody>
          <a:bodyPr/>
          <a:lstStyle/>
          <a:p>
            <a:r>
              <a:rPr lang="en-US" dirty="0"/>
              <a:t>PNM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4E304-8250-4B9D-C01E-8A253AB2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5513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A Quick overview of PNM</a:t>
            </a:r>
          </a:p>
        </p:txBody>
      </p:sp>
    </p:spTree>
    <p:extLst>
      <p:ext uri="{BB962C8B-B14F-4D97-AF65-F5344CB8AC3E}">
        <p14:creationId xmlns:p14="http://schemas.microsoft.com/office/powerpoint/2010/main" val="37802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9E1A-8A8F-56E0-8453-A92214D2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User Login 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AC230-53A9-5BB6-74D2-3FABDFD5CFE0}"/>
              </a:ext>
            </a:extLst>
          </p:cNvPr>
          <p:cNvSpPr txBox="1"/>
          <p:nvPr/>
        </p:nvSpPr>
        <p:spPr>
          <a:xfrm>
            <a:off x="1757297" y="807149"/>
            <a:ext cx="86774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https://ohpnm.omes.maximus.com/OH_PNM_PROD/Account/Login.aspx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D666A3-75DE-DCD0-D374-CC0C8757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32" y="1326718"/>
            <a:ext cx="7671619" cy="490922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1A23C3-1C7A-326E-7943-0092C01F6011}"/>
              </a:ext>
            </a:extLst>
          </p:cNvPr>
          <p:cNvSpPr/>
          <p:nvPr/>
        </p:nvSpPr>
        <p:spPr>
          <a:xfrm>
            <a:off x="3650334" y="2367419"/>
            <a:ext cx="1773436" cy="438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600F-E021-2884-FC7C-753E82FE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>
            <a:normAutofit/>
          </a:bodyPr>
          <a:lstStyle/>
          <a:p>
            <a:r>
              <a:rPr lang="en-US" sz="4000" dirty="0"/>
              <a:t>Log in with your OH|ID credentials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F2797D3-23E4-7A5C-0E40-90F4B0456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17349" t="5969" r="14430" b="7565"/>
          <a:stretch/>
        </p:blipFill>
        <p:spPr>
          <a:xfrm>
            <a:off x="4548249" y="1054076"/>
            <a:ext cx="3740728" cy="49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91FB-2DA6-C4B2-D033-3D31CCB0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>
            <a:normAutofit/>
          </a:bodyPr>
          <a:lstStyle/>
          <a:p>
            <a:r>
              <a:rPr lang="en-US" sz="4000" dirty="0"/>
              <a:t>Check the box beside YES and </a:t>
            </a:r>
            <a:r>
              <a:rPr lang="en-US" sz="4000" i="1" u="sng" dirty="0"/>
              <a:t>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99DF-A17A-F09D-39FA-FDE1985A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25" y="1237560"/>
            <a:ext cx="11132056" cy="71569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Warning</a:t>
            </a:r>
            <a:r>
              <a:rPr lang="en-US" dirty="0"/>
              <a:t>: Selecting Cancel will begin the entire login process over again.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B440ED-43D5-E214-2D8C-35EE16936673}"/>
              </a:ext>
            </a:extLst>
          </p:cNvPr>
          <p:cNvGrpSpPr/>
          <p:nvPr/>
        </p:nvGrpSpPr>
        <p:grpSpPr>
          <a:xfrm>
            <a:off x="963201" y="2219240"/>
            <a:ext cx="10863773" cy="3587905"/>
            <a:chOff x="1094608" y="2394452"/>
            <a:chExt cx="10863773" cy="3587905"/>
          </a:xfrm>
        </p:grpSpPr>
        <p:pic>
          <p:nvPicPr>
            <p:cNvPr id="4" name="Content Placeholder 5">
              <a:extLst>
                <a:ext uri="{FF2B5EF4-FFF2-40B4-BE49-F238E27FC236}">
                  <a16:creationId xmlns:a16="http://schemas.microsoft.com/office/drawing/2014/main" id="{077F289A-DCED-7EDE-A854-45E4CFA37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51" t="17435" r="10461" b="13099"/>
            <a:stretch/>
          </p:blipFill>
          <p:spPr>
            <a:xfrm>
              <a:off x="1094608" y="2394452"/>
              <a:ext cx="10863773" cy="33294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0B027-CEF3-4826-7194-74743925335B}"/>
                </a:ext>
              </a:extLst>
            </p:cNvPr>
            <p:cNvSpPr/>
            <p:nvPr/>
          </p:nvSpPr>
          <p:spPr>
            <a:xfrm>
              <a:off x="1778242" y="4239490"/>
              <a:ext cx="2458192" cy="5700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&quot;Not Allowed&quot; Symbol 5">
              <a:extLst>
                <a:ext uri="{FF2B5EF4-FFF2-40B4-BE49-F238E27FC236}">
                  <a16:creationId xmlns:a16="http://schemas.microsoft.com/office/drawing/2014/main" id="{4BE6A20D-550E-09CD-7309-59F112E7315E}"/>
                </a:ext>
              </a:extLst>
            </p:cNvPr>
            <p:cNvSpPr/>
            <p:nvPr/>
          </p:nvSpPr>
          <p:spPr>
            <a:xfrm>
              <a:off x="6271880" y="4798596"/>
              <a:ext cx="1217018" cy="1183761"/>
            </a:xfrm>
            <a:prstGeom prst="noSmoking">
              <a:avLst>
                <a:gd name="adj" fmla="val 7018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0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CE76-2D42-98DA-4AFB-3AB74A8F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52" y="-1"/>
            <a:ext cx="10515600" cy="100584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PNM Landing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D56F9-42CB-0335-AEEF-C855462D9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281" y="5197737"/>
            <a:ext cx="10515600" cy="10394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Filter options are available for each column</a:t>
            </a:r>
          </a:p>
          <a:p>
            <a:r>
              <a:rPr lang="en-US" dirty="0"/>
              <a:t>Providers can only see the Reg IDs assigned to their user</a:t>
            </a:r>
          </a:p>
          <a:p>
            <a:r>
              <a:rPr lang="en-US" dirty="0"/>
              <a:t>Please click on your Reg-ID or Name to proceed</a:t>
            </a:r>
          </a:p>
          <a:p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AE7F24C-9C34-9DD5-B2E4-6AF21D62E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674" b="41208"/>
          <a:stretch/>
        </p:blipFill>
        <p:spPr>
          <a:xfrm>
            <a:off x="1277281" y="1369443"/>
            <a:ext cx="10105325" cy="342770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41D938-908F-3ABD-F895-BC5B5A926163}"/>
              </a:ext>
            </a:extLst>
          </p:cNvPr>
          <p:cNvSpPr/>
          <p:nvPr/>
        </p:nvSpPr>
        <p:spPr>
          <a:xfrm>
            <a:off x="1895061" y="2080591"/>
            <a:ext cx="1510748" cy="2610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6757-EEB4-0B5E-4FFA-AF249EED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>
            <a:normAutofit/>
          </a:bodyPr>
          <a:lstStyle/>
          <a:p>
            <a:r>
              <a:rPr lang="en-US" sz="4000" dirty="0"/>
              <a:t>Provider Management Home Screen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A2B431-D15F-8DA6-2FFA-0478DC7E2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59" y="1101917"/>
            <a:ext cx="10042566" cy="496654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9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8E5C-6F20-9BFB-CBD3-35400BD5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53" y="297359"/>
            <a:ext cx="11626516" cy="1005840"/>
          </a:xfrm>
        </p:spPr>
        <p:txBody>
          <a:bodyPr/>
          <a:lstStyle/>
          <a:p>
            <a:r>
              <a:rPr lang="en-US" dirty="0"/>
              <a:t>Enrollment Actions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4F2ED1A-C7DF-C9DA-BC23-84CAECCA4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183110"/>
              </p:ext>
            </p:extLst>
          </p:nvPr>
        </p:nvGraphicFramePr>
        <p:xfrm>
          <a:off x="777423" y="1303199"/>
          <a:ext cx="11174577" cy="447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9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theme/theme1.xml><?xml version="1.0" encoding="utf-8"?>
<a:theme xmlns:a="http://schemas.openxmlformats.org/drawingml/2006/main" name="2019 Blu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Blue Theme" id="{00A765F3-16BC-45C4-832C-3069C0D2C0A8}" vid="{4D912C6E-BAAE-4879-8F96-29FD80F893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_x002e_ xmlns="45d9ae35-6c40-4a64-b0e1-7aa53222d4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E02937AC9714EAEABC45A6526B5B1" ma:contentTypeVersion="11" ma:contentTypeDescription="Create a new document." ma:contentTypeScope="" ma:versionID="d65daab41ab0b2190881890cb5eeaea0">
  <xsd:schema xmlns:xsd="http://www.w3.org/2001/XMLSchema" xmlns:xs="http://www.w3.org/2001/XMLSchema" xmlns:p="http://schemas.microsoft.com/office/2006/metadata/properties" xmlns:ns2="45d9ae35-6c40-4a64-b0e1-7aa53222d42b" xmlns:ns3="069df770-f9ad-4e02-9507-d6aef6fc3f3a" targetNamespace="http://schemas.microsoft.com/office/2006/metadata/properties" ma:root="true" ma:fieldsID="7d0455572033dde9eb32918e12be2469" ns2:_="" ns3:_="">
    <xsd:import namespace="45d9ae35-6c40-4a64-b0e1-7aa53222d42b"/>
    <xsd:import namespace="069df770-f9ad-4e02-9507-d6aef6fc3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esc_x002e_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9ae35-6c40-4a64-b0e1-7aa53222d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esc_x002e_" ma:index="12" nillable="true" ma:displayName="Desc." ma:format="Dropdown" ma:internalName="Desc_x002e_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df770-f9ad-4e02-9507-d6aef6fc3f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708C4-8C15-454F-9187-99F20996DA7B}">
  <ds:schemaRefs>
    <ds:schemaRef ds:uri="069df770-f9ad-4e02-9507-d6aef6fc3f3a"/>
    <ds:schemaRef ds:uri="45d9ae35-6c40-4a64-b0e1-7aa53222d4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C0B990-26D3-4343-B3E7-49B9256F5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967EB-767C-4542-AEBB-039CB38C831D}">
  <ds:schemaRefs>
    <ds:schemaRef ds:uri="069df770-f9ad-4e02-9507-d6aef6fc3f3a"/>
    <ds:schemaRef ds:uri="45d9ae35-6c40-4a64-b0e1-7aa53222d4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 Blue Theme</Template>
  <TotalTime>2019</TotalTime>
  <Words>667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Segoe UI</vt:lpstr>
      <vt:lpstr>2019 Blue Theme</vt:lpstr>
      <vt:lpstr>Provider Network Management (PNM) Module to  Provider Service Management (PSM) </vt:lpstr>
      <vt:lpstr>Introduction</vt:lpstr>
      <vt:lpstr>PNM Home</vt:lpstr>
      <vt:lpstr>User Login Screen</vt:lpstr>
      <vt:lpstr>Log in with your OH|ID credentials</vt:lpstr>
      <vt:lpstr>Check the box beside YES and wait</vt:lpstr>
      <vt:lpstr>PNM Landing Page</vt:lpstr>
      <vt:lpstr>Provider Management Home Screen</vt:lpstr>
      <vt:lpstr>Enrollment Actions</vt:lpstr>
      <vt:lpstr>Programs and Self Service</vt:lpstr>
      <vt:lpstr>Updating your DODD contract </vt:lpstr>
      <vt:lpstr>PSM Landing Page</vt:lpstr>
      <vt:lpstr>Provider Home</vt:lpstr>
      <vt:lpstr>Applications</vt:lpstr>
      <vt:lpstr>New Application Types</vt:lpstr>
      <vt:lpstr>Address</vt:lpstr>
      <vt:lpstr>Services</vt:lpstr>
      <vt:lpstr>Billing Service Codes</vt:lpstr>
      <vt:lpstr>Voluntary Withdraw </vt:lpstr>
      <vt:lpstr>Certification History Information</vt:lpstr>
      <vt:lpstr>Medicaid Information</vt:lpstr>
      <vt:lpstr>Sanction History</vt:lpstr>
      <vt:lpstr>User Associations</vt:lpstr>
      <vt:lpstr>Provider Features 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Stubbs, Heather</dc:creator>
  <cp:lastModifiedBy>Younessi, Theodore</cp:lastModifiedBy>
  <cp:revision>6</cp:revision>
  <dcterms:created xsi:type="dcterms:W3CDTF">2020-01-30T15:29:50Z</dcterms:created>
  <dcterms:modified xsi:type="dcterms:W3CDTF">2022-10-18T19:48:33Z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0x0101005F0E02937AC9714EAEABC45A6526B5B1</vt:lpwstr>
  </property>
</Properties>
</file>